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1" r:id="rId10"/>
    <p:sldId id="263" r:id="rId11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C37EA8C-B99F-4996-8EE4-037D3CAA7E9A}" type="datetimeFigureOut">
              <a:rPr lang="lt-LT" smtClean="0"/>
              <a:t>2018.09.03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0817CB4-AD5D-4C10-BF4A-C5053F3CC59F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in.wp.viko.lt/media/uploads/sites/3/2014/07/2014082805.doc" TargetMode="External"/><Relationship Id="rId2" Type="http://schemas.openxmlformats.org/officeDocument/2006/relationships/hyperlink" Target="http://main.wp.viko.lt/media/uploads/sites/3/2014/07/2014082804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rasmus@spf.viko.l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lt-LT" sz="4800" dirty="0" smtClean="0"/>
              <a:t>ERASMUS+ studentų mainų programos galimybės</a:t>
            </a:r>
            <a:endParaRPr lang="lt-LT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1840" y="4941168"/>
            <a:ext cx="5680720" cy="1591072"/>
          </a:xfrm>
        </p:spPr>
        <p:txBody>
          <a:bodyPr>
            <a:normAutofit fontScale="62500" lnSpcReduction="20000"/>
          </a:bodyPr>
          <a:lstStyle/>
          <a:p>
            <a:endParaRPr lang="lt-LT" dirty="0" smtClean="0"/>
          </a:p>
          <a:p>
            <a:endParaRPr lang="lt-LT" dirty="0"/>
          </a:p>
          <a:p>
            <a:pPr algn="r"/>
            <a:r>
              <a:rPr lang="lt-LT" dirty="0" smtClean="0"/>
              <a:t>Erasmus+ programos</a:t>
            </a:r>
          </a:p>
          <a:p>
            <a:pPr algn="r"/>
            <a:r>
              <a:rPr lang="lt-LT" dirty="0" smtClean="0"/>
              <a:t> koordinatorė Viktorija Kielaitė</a:t>
            </a:r>
          </a:p>
          <a:p>
            <a:pPr algn="r"/>
            <a:endParaRPr lang="lt-LT" dirty="0"/>
          </a:p>
          <a:p>
            <a:r>
              <a:rPr lang="lt-LT" dirty="0" smtClean="0"/>
              <a:t>2018</a:t>
            </a:r>
            <a:endParaRPr lang="lt-LT" dirty="0"/>
          </a:p>
        </p:txBody>
      </p:sp>
      <p:sp>
        <p:nvSpPr>
          <p:cNvPr id="4" name="TextBox 3"/>
          <p:cNvSpPr txBox="1"/>
          <p:nvPr/>
        </p:nvSpPr>
        <p:spPr>
          <a:xfrm>
            <a:off x="585765" y="6021122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 smtClean="0">
                <a:solidFill>
                  <a:schemeClr val="bg1">
                    <a:lumMod val="65000"/>
                  </a:schemeClr>
                </a:solidFill>
              </a:rPr>
              <a:t>Monika Lebedinskaitė ir  	Iveta Šikšnaitė SL15B, </a:t>
            </a:r>
          </a:p>
          <a:p>
            <a:r>
              <a:rPr lang="lt-LT" sz="1200" dirty="0" smtClean="0">
                <a:solidFill>
                  <a:schemeClr val="bg1">
                    <a:lumMod val="65000"/>
                  </a:schemeClr>
                </a:solidFill>
              </a:rPr>
              <a:t>Tallin Health Care College, Estija</a:t>
            </a:r>
            <a:endParaRPr lang="lt-LT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 descr="Vilniaus kolegijos Sveikatos prieÅ¾iÅ«ros fakultetas nuotrauka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77" y="3068794"/>
            <a:ext cx="445036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1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7772400" cy="977280"/>
          </a:xfrm>
        </p:spPr>
        <p:txBody>
          <a:bodyPr/>
          <a:lstStyle/>
          <a:p>
            <a:r>
              <a:rPr lang="lt-LT" dirty="0" smtClean="0"/>
              <a:t>Ačiū už dėmesį</a:t>
            </a:r>
            <a:endParaRPr lang="lt-LT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11560" y="5445224"/>
            <a:ext cx="7772400" cy="1131887"/>
          </a:xfrm>
        </p:spPr>
        <p:txBody>
          <a:bodyPr>
            <a:normAutofit/>
          </a:bodyPr>
          <a:lstStyle/>
          <a:p>
            <a:r>
              <a:rPr lang="lt-LT" sz="1200" dirty="0" smtClean="0"/>
              <a:t>Rokas Puzonas, Gerda Markevičiūtė, Stanislovas Jurevičius, KI15, University of Malta, Malta</a:t>
            </a:r>
            <a:endParaRPr lang="lt-LT" sz="1200" dirty="0"/>
          </a:p>
        </p:txBody>
      </p:sp>
      <p:pic>
        <p:nvPicPr>
          <p:cNvPr id="3" name="Picture 2" descr="Vilniaus kolegijos Sveikatos prieÅ¾iÅ«ros fakultetas nuotrauka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01666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9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3933056"/>
            <a:ext cx="8208912" cy="14401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lt-LT" sz="1800" dirty="0">
                <a:solidFill>
                  <a:srgbClr val="FF0000"/>
                </a:solidFill>
              </a:rPr>
              <a:t>Informaciją apie programą galite rasti tinklapyje: </a:t>
            </a:r>
            <a:r>
              <a:rPr lang="lt-LT" sz="1800" dirty="0" smtClean="0">
                <a:solidFill>
                  <a:srgbClr val="FF0000"/>
                </a:solidFill>
              </a:rPr>
              <a:t/>
            </a:r>
            <a:br>
              <a:rPr lang="lt-LT" sz="1800" dirty="0" smtClean="0">
                <a:solidFill>
                  <a:srgbClr val="FF0000"/>
                </a:solidFill>
              </a:rPr>
            </a:br>
            <a:r>
              <a:rPr lang="lt-LT" sz="1800" dirty="0" smtClean="0">
                <a:solidFill>
                  <a:srgbClr val="FF0000"/>
                </a:solidFill>
              </a:rPr>
              <a:t>https</a:t>
            </a:r>
            <a:r>
              <a:rPr lang="lt-LT" sz="1800" dirty="0">
                <a:solidFill>
                  <a:srgbClr val="FF0000"/>
                </a:solidFill>
              </a:rPr>
              <a:t>://www.viko.lt/tarptautiniai-rysiai/erasmus-studijos/</a:t>
            </a:r>
            <a:endParaRPr lang="lt-LT" sz="1800" b="0" cap="none" dirty="0"/>
          </a:p>
        </p:txBody>
      </p:sp>
      <p:sp>
        <p:nvSpPr>
          <p:cNvPr id="7" name="Text Placeholder 6"/>
          <p:cNvSpPr>
            <a:spLocks noGrp="1"/>
          </p:cNvSpPr>
          <p:nvPr>
            <p:ph sz="half" idx="2"/>
          </p:nvPr>
        </p:nvSpPr>
        <p:spPr>
          <a:xfrm>
            <a:off x="251520" y="620688"/>
            <a:ext cx="8352928" cy="2852936"/>
          </a:xfrm>
        </p:spPr>
        <p:txBody>
          <a:bodyPr>
            <a:noAutofit/>
          </a:bodyPr>
          <a:lstStyle/>
          <a:p>
            <a:endParaRPr lang="lt-LT" sz="1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lt-LT" sz="2800" dirty="0" smtClean="0">
                <a:solidFill>
                  <a:srgbClr val="0070C0"/>
                </a:solidFill>
              </a:rPr>
              <a:t>Kviečiame </a:t>
            </a:r>
            <a:r>
              <a:rPr lang="lt-LT" sz="2800" dirty="0">
                <a:solidFill>
                  <a:srgbClr val="0070C0"/>
                </a:solidFill>
              </a:rPr>
              <a:t>Jus dalyvauti Vilniaus kolegijos skelbiamame konkurse, kurio nugalėtojai pagal Erasmus+ studentų mainų programą turės galimybę studijuoti ir/arba atlikti praktiką užsienio aukštosiose mokyklose ir/arba įmonėse.</a:t>
            </a:r>
            <a:r>
              <a:rPr lang="lt-LT" sz="1800" dirty="0">
                <a:solidFill>
                  <a:srgbClr val="0070C0"/>
                </a:solidFill>
              </a:rPr>
              <a:t/>
            </a:r>
            <a:br>
              <a:rPr lang="lt-LT" sz="1800" dirty="0">
                <a:solidFill>
                  <a:srgbClr val="0070C0"/>
                </a:solidFill>
              </a:rPr>
            </a:br>
            <a:endParaRPr lang="lt-LT" sz="2800" dirty="0" smtClean="0">
              <a:solidFill>
                <a:srgbClr val="0070C0"/>
              </a:solidFill>
            </a:endParaRPr>
          </a:p>
          <a:p>
            <a:endParaRPr lang="lt-LT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400" dirty="0" smtClean="0"/>
              <a:t>Erasmus+ studijų/praktikos konkursas</a:t>
            </a:r>
            <a:endParaRPr lang="lt-LT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lt-LT" sz="2400" b="1" dirty="0"/>
              <a:t>Erasmus+ </a:t>
            </a:r>
            <a:r>
              <a:rPr lang="lt-LT" sz="2400" b="1" dirty="0" smtClean="0"/>
              <a:t>studijų/praktikos </a:t>
            </a:r>
            <a:r>
              <a:rPr lang="lt-LT" sz="2400" dirty="0"/>
              <a:t>konkursas </a:t>
            </a:r>
            <a:r>
              <a:rPr lang="lt-LT" sz="2400" dirty="0" smtClean="0"/>
              <a:t>2017/2018 m.m. </a:t>
            </a:r>
            <a:r>
              <a:rPr lang="lt-LT" sz="2400" dirty="0"/>
              <a:t>pavasario </a:t>
            </a:r>
            <a:r>
              <a:rPr lang="lt-LT" sz="2400" dirty="0" smtClean="0"/>
              <a:t>semestrui prasideda </a:t>
            </a:r>
            <a:r>
              <a:rPr lang="lt-LT" sz="2400" b="1" dirty="0" smtClean="0"/>
              <a:t>2018 </a:t>
            </a:r>
            <a:r>
              <a:rPr lang="lt-LT" sz="2400" b="1" dirty="0"/>
              <a:t>m. rugsėjo 1 d</a:t>
            </a:r>
            <a:r>
              <a:rPr lang="lt-LT" sz="2400" b="1" dirty="0" smtClean="0"/>
              <a:t>. </a:t>
            </a:r>
            <a:r>
              <a:rPr lang="lt-LT" sz="2400" dirty="0" smtClean="0"/>
              <a:t>ir vyks </a:t>
            </a:r>
            <a:r>
              <a:rPr lang="lt-LT" sz="2400" b="1" dirty="0"/>
              <a:t>iki </a:t>
            </a:r>
            <a:r>
              <a:rPr lang="lt-LT" sz="2400" b="1" dirty="0" smtClean="0"/>
              <a:t>2017 </a:t>
            </a:r>
            <a:r>
              <a:rPr lang="lt-LT" sz="2400" b="1" dirty="0"/>
              <a:t>m. rugsėjo </a:t>
            </a:r>
            <a:r>
              <a:rPr lang="lt-LT" sz="2400" b="1" dirty="0" smtClean="0"/>
              <a:t>21 </a:t>
            </a:r>
            <a:r>
              <a:rPr lang="lt-LT" sz="2400" b="1" dirty="0"/>
              <a:t>d</a:t>
            </a:r>
            <a:r>
              <a:rPr lang="lt-LT" sz="2400" b="1" dirty="0" smtClean="0"/>
              <a:t>.</a:t>
            </a:r>
          </a:p>
          <a:p>
            <a:r>
              <a:rPr lang="lt-LT" sz="2400" dirty="0"/>
              <a:t>Konkurse gali dalyvauti visi 2-4 kursų studentai</a:t>
            </a:r>
            <a:r>
              <a:rPr lang="lt-LT" sz="2400" dirty="0" smtClean="0"/>
              <a:t>.</a:t>
            </a:r>
          </a:p>
          <a:p>
            <a:r>
              <a:rPr lang="lt-LT" sz="2400" dirty="0"/>
              <a:t>Erasmus+ studijų ir praktikos konkurse </a:t>
            </a:r>
            <a:r>
              <a:rPr lang="lt-LT" sz="2400" dirty="0" smtClean="0"/>
              <a:t>2018/2019 </a:t>
            </a:r>
            <a:r>
              <a:rPr lang="lt-LT" sz="2400" dirty="0" smtClean="0"/>
              <a:t>m. </a:t>
            </a:r>
            <a:r>
              <a:rPr lang="lt-LT" sz="2400" dirty="0"/>
              <a:t>m. gali dalyvauti studentai jau dalyvavę </a:t>
            </a:r>
            <a:r>
              <a:rPr lang="lt-LT" sz="2400" dirty="0" smtClean="0"/>
              <a:t>Erasmus+ </a:t>
            </a:r>
            <a:r>
              <a:rPr lang="lt-LT" sz="2400" dirty="0"/>
              <a:t>programoje ir neišnaudoję 12 mėnesių mobilumo laikotarpio.</a:t>
            </a:r>
            <a:endParaRPr lang="lt-LT" sz="2400" dirty="0" smtClean="0"/>
          </a:p>
          <a:p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266899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200" dirty="0"/>
              <a:t>Studentai, pageidaujantys dalyvauti konkurse, </a:t>
            </a:r>
            <a:r>
              <a:rPr lang="lt-LT" sz="3200" dirty="0" smtClean="0"/>
              <a:t>turi pristatyti:</a:t>
            </a:r>
            <a:endParaRPr lang="lt-L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lt-LT" dirty="0" smtClean="0"/>
              <a:t>Registracijos anketą;</a:t>
            </a:r>
          </a:p>
          <a:p>
            <a:pPr fontAlgn="base"/>
            <a:r>
              <a:rPr lang="lt-LT" dirty="0" smtClean="0"/>
              <a:t>CV </a:t>
            </a:r>
            <a:r>
              <a:rPr lang="lt-LT" dirty="0"/>
              <a:t>(</a:t>
            </a:r>
            <a:r>
              <a:rPr lang="lt-LT" dirty="0">
                <a:hlinkClick r:id="rId2"/>
              </a:rPr>
              <a:t>LT</a:t>
            </a:r>
            <a:r>
              <a:rPr lang="lt-LT" dirty="0"/>
              <a:t>, </a:t>
            </a:r>
            <a:r>
              <a:rPr lang="lt-LT" dirty="0">
                <a:hlinkClick r:id="rId3"/>
              </a:rPr>
              <a:t>EN</a:t>
            </a:r>
            <a:r>
              <a:rPr lang="lt-LT" dirty="0" smtClean="0"/>
              <a:t>);</a:t>
            </a:r>
            <a:endParaRPr lang="lt-LT" dirty="0"/>
          </a:p>
          <a:p>
            <a:pPr fontAlgn="base"/>
            <a:r>
              <a:rPr lang="lt-LT" dirty="0" smtClean="0"/>
              <a:t>Motyvacinį laišką</a:t>
            </a:r>
            <a:r>
              <a:rPr lang="lt-LT" dirty="0"/>
              <a:t> (užsienio kalba);</a:t>
            </a:r>
          </a:p>
          <a:p>
            <a:pPr fontAlgn="base"/>
            <a:r>
              <a:rPr lang="lt-LT" dirty="0"/>
              <a:t>Studento pažymėjimo </a:t>
            </a:r>
            <a:r>
              <a:rPr lang="lt-LT" dirty="0" smtClean="0"/>
              <a:t>kopiją;</a:t>
            </a:r>
            <a:endParaRPr lang="lt-LT" dirty="0"/>
          </a:p>
          <a:p>
            <a:pPr fontAlgn="base"/>
            <a:r>
              <a:rPr lang="lt-LT" dirty="0"/>
              <a:t>Paso arba asmens tapatybės kortelės </a:t>
            </a:r>
            <a:r>
              <a:rPr lang="lt-LT" dirty="0" smtClean="0"/>
              <a:t>kopiją.</a:t>
            </a:r>
          </a:p>
          <a:p>
            <a:pPr marL="0" indent="0" algn="ctr" fontAlgn="base">
              <a:buNone/>
            </a:pPr>
            <a:endParaRPr lang="lt-LT" sz="2200" b="1" u="sng" dirty="0" smtClean="0">
              <a:solidFill>
                <a:srgbClr val="FF0000"/>
              </a:solidFill>
            </a:endParaRPr>
          </a:p>
          <a:p>
            <a:pPr marL="0" indent="0" algn="ctr" fontAlgn="base">
              <a:buNone/>
            </a:pPr>
            <a:r>
              <a:rPr lang="lt-LT" sz="2200" b="1" u="sng" dirty="0" smtClean="0">
                <a:solidFill>
                  <a:srgbClr val="FF0000"/>
                </a:solidFill>
              </a:rPr>
              <a:t>Dokumentus pristatyti Tarptautinių ryšių skyriui (Saltoniškių 58, 115kab.) nuo </a:t>
            </a:r>
            <a:r>
              <a:rPr lang="lt-LT" sz="2200" b="1" u="sng" dirty="0" smtClean="0">
                <a:solidFill>
                  <a:srgbClr val="FF0000"/>
                </a:solidFill>
              </a:rPr>
              <a:t>2018 </a:t>
            </a:r>
            <a:r>
              <a:rPr lang="lt-LT" sz="2200" b="1" u="sng" dirty="0" smtClean="0">
                <a:solidFill>
                  <a:srgbClr val="FF0000"/>
                </a:solidFill>
              </a:rPr>
              <a:t>rugsėjo 1 iki rugsėjo </a:t>
            </a:r>
            <a:r>
              <a:rPr lang="lt-LT" sz="2200" b="1" u="sng" dirty="0" smtClean="0">
                <a:solidFill>
                  <a:srgbClr val="FF0000"/>
                </a:solidFill>
              </a:rPr>
              <a:t>21 </a:t>
            </a:r>
            <a:r>
              <a:rPr lang="lt-LT" sz="2200" b="1" u="sng" dirty="0" smtClean="0">
                <a:solidFill>
                  <a:srgbClr val="FF0000"/>
                </a:solidFill>
              </a:rPr>
              <a:t>d.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39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4267200"/>
          </a:xfrm>
        </p:spPr>
        <p:txBody>
          <a:bodyPr>
            <a:noAutofit/>
          </a:bodyPr>
          <a:lstStyle/>
          <a:p>
            <a:r>
              <a:rPr lang="lt-LT" sz="4000" dirty="0" smtClean="0"/>
              <a:t>Vilniaus Kolegijos Sveikatos priežiūros fakultete Erasmus+ programos informacinis seminaras vyks </a:t>
            </a:r>
            <a:r>
              <a:rPr lang="lt-LT" sz="4000" b="1" dirty="0" smtClean="0"/>
              <a:t>2018 </a:t>
            </a:r>
            <a:r>
              <a:rPr lang="lt-LT" sz="4000" b="1" dirty="0" smtClean="0"/>
              <a:t>rugsėjo </a:t>
            </a:r>
            <a:r>
              <a:rPr lang="lt-LT" sz="4000" b="1" dirty="0" smtClean="0"/>
              <a:t>14 </a:t>
            </a:r>
            <a:r>
              <a:rPr lang="lt-LT" sz="4000" b="1" dirty="0" smtClean="0"/>
              <a:t>dieną, </a:t>
            </a:r>
            <a:r>
              <a:rPr lang="lt-LT" sz="4000" b="1" dirty="0" smtClean="0"/>
              <a:t>13.00val</a:t>
            </a:r>
            <a:r>
              <a:rPr lang="lt-LT" sz="4000" b="1" dirty="0" smtClean="0"/>
              <a:t>., </a:t>
            </a:r>
            <a:r>
              <a:rPr lang="lt-LT" sz="4000" b="1" dirty="0" smtClean="0"/>
              <a:t>219 </a:t>
            </a:r>
            <a:r>
              <a:rPr lang="lt-LT" sz="4000" b="1" dirty="0" smtClean="0"/>
              <a:t>aud</a:t>
            </a:r>
            <a:r>
              <a:rPr lang="lt-LT" sz="4000" dirty="0" smtClean="0"/>
              <a:t>.</a:t>
            </a:r>
            <a:endParaRPr lang="lt-LT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691680" y="4941168"/>
            <a:ext cx="64008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596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800" dirty="0" smtClean="0"/>
              <a:t>Atrankos komisijos posėdis</a:t>
            </a:r>
            <a:endParaRPr lang="lt-LT" sz="4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lt-LT" dirty="0" smtClean="0"/>
              <a:t>Studentai, pateikę paraiškas studijoms/praktikai užsienyje, turi dalyvauti studentų atrankos komisijos posėdyje</a:t>
            </a:r>
            <a:r>
              <a:rPr lang="lt-LT" dirty="0" smtClean="0"/>
              <a:t>.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8154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667271"/>
          </a:xfrm>
        </p:spPr>
        <p:txBody>
          <a:bodyPr/>
          <a:lstStyle/>
          <a:p>
            <a:r>
              <a:rPr lang="lt-LT" sz="3200" b="1" dirty="0">
                <a:effectLst/>
              </a:rPr>
              <a:t>Patvirtinti trys šalių grupės ir jų stipendijų dydžiai</a:t>
            </a:r>
            <a:r>
              <a:rPr lang="lt-LT" sz="3200" dirty="0"/>
              <a:t/>
            </a:r>
            <a:br>
              <a:rPr lang="lt-LT" sz="3200" dirty="0"/>
            </a:br>
            <a:endParaRPr lang="lt-LT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2564904"/>
            <a:ext cx="7416824" cy="2592288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t-LT" dirty="0"/>
              <a:t>Šie stipendijų dydžiai yra įtraukti į </a:t>
            </a:r>
            <a:r>
              <a:rPr lang="lt-LT" dirty="0" smtClean="0"/>
              <a:t>2017-2018 </a:t>
            </a:r>
            <a:r>
              <a:rPr lang="lt-LT" dirty="0"/>
              <a:t>m</a:t>
            </a:r>
            <a:r>
              <a:rPr lang="lt-LT" dirty="0" smtClean="0"/>
              <a:t>. m</a:t>
            </a:r>
            <a:r>
              <a:rPr lang="lt-LT" dirty="0"/>
              <a:t>. </a:t>
            </a:r>
            <a:r>
              <a:rPr lang="lt-LT" dirty="0" smtClean="0"/>
              <a:t>Erasmus+;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t-LT" dirty="0" smtClean="0"/>
              <a:t>Erasmus </a:t>
            </a:r>
            <a:r>
              <a:rPr lang="lt-LT" dirty="0"/>
              <a:t>dotacijos sutarties KA103 veikloms formos III priedo Finansinės ir sutarties taisyklėse ir yra privalomi visiems studentams, išvykstantiems pagal </a:t>
            </a:r>
            <a:r>
              <a:rPr lang="lt-LT" dirty="0" smtClean="0"/>
              <a:t>2017-2018 </a:t>
            </a:r>
            <a:r>
              <a:rPr lang="lt-LT" dirty="0"/>
              <a:t>m.m. dotacijos sutartis.</a:t>
            </a:r>
          </a:p>
        </p:txBody>
      </p:sp>
    </p:spTree>
    <p:extLst>
      <p:ext uri="{BB962C8B-B14F-4D97-AF65-F5344CB8AC3E}">
        <p14:creationId xmlns:p14="http://schemas.microsoft.com/office/powerpoint/2010/main" val="720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01778"/>
              </p:ext>
            </p:extLst>
          </p:nvPr>
        </p:nvGraphicFramePr>
        <p:xfrm>
          <a:off x="251520" y="548680"/>
          <a:ext cx="8712968" cy="5775395"/>
        </p:xfrm>
        <a:graphic>
          <a:graphicData uri="http://schemas.openxmlformats.org/drawingml/2006/table">
            <a:tbl>
              <a:tblPr/>
              <a:tblGrid>
                <a:gridCol w="2160240"/>
                <a:gridCol w="3312368"/>
                <a:gridCol w="1584176"/>
                <a:gridCol w="1656184"/>
              </a:tblGrid>
              <a:tr h="596822">
                <a:tc>
                  <a:txBody>
                    <a:bodyPr/>
                    <a:lstStyle/>
                    <a:p>
                      <a:pPr algn="l" fontAlgn="base"/>
                      <a:endParaRPr lang="lt-LT" sz="1800" b="0" dirty="0">
                        <a:effectLst/>
                        <a:latin typeface="inherit"/>
                      </a:endParaRP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Priimančioji šalis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1" dirty="0">
                          <a:effectLst/>
                          <a:latin typeface="inherit"/>
                        </a:rPr>
                        <a:t>STUDIJŲ </a:t>
                      </a:r>
                      <a:r>
                        <a:rPr lang="lt-LT" sz="1800" b="1" dirty="0" smtClean="0">
                          <a:effectLst/>
                          <a:latin typeface="inherit"/>
                        </a:rPr>
                        <a:t>MOBILUMUI</a:t>
                      </a:r>
                    </a:p>
                    <a:p>
                      <a:pPr algn="l" fontAlgn="base"/>
                      <a:r>
                        <a:rPr lang="lt-LT" sz="1800" b="0" dirty="0" smtClean="0">
                          <a:effectLst/>
                          <a:latin typeface="inherit"/>
                        </a:rPr>
                        <a:t>Suma </a:t>
                      </a:r>
                      <a:r>
                        <a:rPr lang="lt-LT" sz="1800" b="0" dirty="0">
                          <a:effectLst/>
                          <a:latin typeface="inherit"/>
                        </a:rPr>
                        <a:t>per mėnesį, EUR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1" dirty="0">
                          <a:effectLst/>
                          <a:latin typeface="inherit"/>
                        </a:rPr>
                        <a:t>PRAKTIKŲ </a:t>
                      </a:r>
                      <a:r>
                        <a:rPr lang="lt-LT" sz="1800" b="1" dirty="0" smtClean="0">
                          <a:effectLst/>
                          <a:latin typeface="inherit"/>
                        </a:rPr>
                        <a:t>MOBILUMUI</a:t>
                      </a:r>
                    </a:p>
                    <a:p>
                      <a:pPr algn="l" fontAlgn="base"/>
                      <a:r>
                        <a:rPr lang="lt-LT" sz="1800" b="0" dirty="0" smtClean="0">
                          <a:effectLst/>
                          <a:latin typeface="inherit"/>
                        </a:rPr>
                        <a:t>Suma </a:t>
                      </a:r>
                      <a:r>
                        <a:rPr lang="lt-LT" sz="1800" b="0" dirty="0">
                          <a:effectLst/>
                          <a:latin typeface="inherit"/>
                        </a:rPr>
                        <a:t>per mėnesį, EUR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88712"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1" dirty="0">
                          <a:effectLst/>
                          <a:latin typeface="inherit"/>
                        </a:rPr>
                        <a:t>1 grupė </a:t>
                      </a:r>
                      <a:endParaRPr lang="lt-LT" sz="1800" b="1" dirty="0" smtClean="0">
                        <a:effectLst/>
                        <a:latin typeface="inherit"/>
                      </a:endParaRPr>
                    </a:p>
                    <a:p>
                      <a:pPr algn="l" fontAlgn="base"/>
                      <a:r>
                        <a:rPr lang="lt-LT" sz="1800" b="0" dirty="0" smtClean="0">
                          <a:effectLst/>
                          <a:latin typeface="inherit"/>
                        </a:rPr>
                        <a:t>Programos </a:t>
                      </a:r>
                      <a:r>
                        <a:rPr lang="lt-LT" sz="1800" b="0" dirty="0">
                          <a:effectLst/>
                          <a:latin typeface="inherit"/>
                        </a:rPr>
                        <a:t>šalys, kur pragyvenimo išlaidos yra didesnės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Danija, Airija, Prancūzija, Italija, Austrija, Suomija, Švedija, Jungtinė Karalystė, Lichtenšteinas, Norvegija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500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700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847"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1" dirty="0">
                          <a:effectLst/>
                          <a:latin typeface="inherit"/>
                        </a:rPr>
                        <a:t>2 grupė </a:t>
                      </a:r>
                      <a:endParaRPr lang="lt-LT" sz="1800" b="1" dirty="0" smtClean="0">
                        <a:effectLst/>
                        <a:latin typeface="inherit"/>
                      </a:endParaRPr>
                    </a:p>
                    <a:p>
                      <a:pPr algn="l" fontAlgn="base"/>
                      <a:r>
                        <a:rPr lang="lt-LT" sz="1800" b="0" dirty="0" smtClean="0">
                          <a:effectLst/>
                          <a:latin typeface="inherit"/>
                        </a:rPr>
                        <a:t>Programos </a:t>
                      </a:r>
                      <a:r>
                        <a:rPr lang="lt-LT" sz="1800" b="0" dirty="0">
                          <a:effectLst/>
                          <a:latin typeface="inherit"/>
                        </a:rPr>
                        <a:t>šalys, kur pragyvenimo išlaidos yra vidutinės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Belgija, Čekija, Vokietija, Graikija, Ispanija, Kroatija, Kipras, Liuksemburgas, Nyderlandai, Portugalija, Slovėnija, Islandija, Turkija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400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600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51957"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1" dirty="0">
                          <a:effectLst/>
                          <a:latin typeface="inherit"/>
                        </a:rPr>
                        <a:t>3 grupė </a:t>
                      </a:r>
                      <a:endParaRPr lang="lt-LT" sz="1800" b="1" dirty="0" smtClean="0">
                        <a:effectLst/>
                        <a:latin typeface="inherit"/>
                      </a:endParaRPr>
                    </a:p>
                    <a:p>
                      <a:pPr algn="l" fontAlgn="base"/>
                      <a:r>
                        <a:rPr lang="lt-LT" sz="1800" b="0" dirty="0" smtClean="0">
                          <a:effectLst/>
                          <a:latin typeface="inherit"/>
                        </a:rPr>
                        <a:t>Programos </a:t>
                      </a:r>
                      <a:r>
                        <a:rPr lang="lt-LT" sz="1800" b="0" dirty="0">
                          <a:effectLst/>
                          <a:latin typeface="inherit"/>
                        </a:rPr>
                        <a:t>šalys, kur pragyvenimo išlaidos yra mažesnės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i-FI" sz="1800" b="0">
                          <a:effectLst/>
                          <a:latin typeface="inherit"/>
                        </a:rPr>
                        <a:t>Bulgarija, Estija, Latvija, Vengrija, Malta, Lenkija, Rumunija, Slovakija, Makedonija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300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lt-LT" sz="1800" b="0" dirty="0">
                          <a:effectLst/>
                          <a:latin typeface="inherit"/>
                        </a:rPr>
                        <a:t>500</a:t>
                      </a:r>
                    </a:p>
                  </a:txBody>
                  <a:tcPr marL="65178" marR="65178" marT="65178" marB="65178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8448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2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400" dirty="0" smtClean="0"/>
              <a:t>Detalesnė informacija</a:t>
            </a:r>
            <a:endParaRPr lang="lt-LT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lt-LT" dirty="0" smtClean="0"/>
              <a:t>Erasmus+ programos lentoje (2 aukštas., slaugos katedros koridoriuje prie 225kab.)</a:t>
            </a:r>
          </a:p>
          <a:p>
            <a:r>
              <a:rPr lang="lt-LT" dirty="0" smtClean="0"/>
              <a:t>Erasmus+ programos koordinatorė </a:t>
            </a:r>
            <a:r>
              <a:rPr lang="lt-LT" b="1" dirty="0" smtClean="0"/>
              <a:t>Viktorija Kielaitė </a:t>
            </a:r>
            <a:r>
              <a:rPr lang="lt-LT" dirty="0" smtClean="0"/>
              <a:t>konsultuoja studentus </a:t>
            </a:r>
            <a:r>
              <a:rPr lang="lt-LT" b="1" dirty="0" smtClean="0"/>
              <a:t>kiekvieną </a:t>
            </a:r>
            <a:r>
              <a:rPr lang="lt-LT" b="1" dirty="0" smtClean="0"/>
              <a:t>penktadienį nuo 13.00 </a:t>
            </a:r>
            <a:r>
              <a:rPr lang="lt-LT" b="1" dirty="0" smtClean="0"/>
              <a:t>iki </a:t>
            </a:r>
            <a:r>
              <a:rPr lang="lt-LT" b="1" dirty="0" smtClean="0"/>
              <a:t>14.00 </a:t>
            </a:r>
            <a:r>
              <a:rPr lang="lt-LT" b="1" dirty="0" smtClean="0"/>
              <a:t>val. 225kab.</a:t>
            </a:r>
          </a:p>
          <a:p>
            <a:r>
              <a:rPr lang="lt-LT" dirty="0" smtClean="0"/>
              <a:t>Arba </a:t>
            </a:r>
            <a:r>
              <a:rPr lang="lt-LT" dirty="0" err="1" smtClean="0"/>
              <a:t>el.paštu</a:t>
            </a:r>
            <a:r>
              <a:rPr lang="lt-LT" dirty="0" smtClean="0"/>
              <a:t>: </a:t>
            </a:r>
            <a:r>
              <a:rPr lang="lt-LT" b="1" dirty="0" err="1" smtClean="0">
                <a:solidFill>
                  <a:srgbClr val="0070C0"/>
                </a:solidFill>
                <a:hlinkClick r:id="rId2"/>
              </a:rPr>
              <a:t>erasmus</a:t>
            </a:r>
            <a:r>
              <a:rPr lang="en-US" b="1" dirty="0" smtClean="0">
                <a:solidFill>
                  <a:srgbClr val="0070C0"/>
                </a:solidFill>
                <a:hlinkClick r:id="rId2"/>
              </a:rPr>
              <a:t>@</a:t>
            </a:r>
            <a:r>
              <a:rPr lang="en-US" b="1" dirty="0" err="1" smtClean="0">
                <a:solidFill>
                  <a:srgbClr val="0070C0"/>
                </a:solidFill>
                <a:hlinkClick r:id="rId2"/>
              </a:rPr>
              <a:t>spf.viko.lt</a:t>
            </a:r>
            <a:endParaRPr lang="lt-LT" b="1" dirty="0" smtClean="0">
              <a:solidFill>
                <a:srgbClr val="0070C0"/>
              </a:solidFill>
            </a:endParaRPr>
          </a:p>
          <a:p>
            <a:r>
              <a:rPr lang="lt-LT" dirty="0"/>
              <a:t>Tinklapyje</a:t>
            </a:r>
            <a:r>
              <a:rPr lang="lt-LT" b="1" dirty="0"/>
              <a:t> </a:t>
            </a:r>
            <a:r>
              <a:rPr lang="lt-LT" sz="2000" b="1" u="sng" dirty="0">
                <a:solidFill>
                  <a:srgbClr val="0070C0"/>
                </a:solidFill>
              </a:rPr>
              <a:t>https://www.viko.lt/tarptautiniai-rysiai/erasmus-studijos/</a:t>
            </a:r>
            <a:endParaRPr lang="lt-LT" sz="20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22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357</TotalTime>
  <Words>396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ERASMUS+ studentų mainų programos galimybės</vt:lpstr>
      <vt:lpstr>Informaciją apie programą galite rasti tinklapyje:  https://www.viko.lt/tarptautiniai-rysiai/erasmus-studijos/</vt:lpstr>
      <vt:lpstr>Erasmus+ studijų/praktikos konkursas</vt:lpstr>
      <vt:lpstr>Studentai, pageidaujantys dalyvauti konkurse, turi pristatyti:</vt:lpstr>
      <vt:lpstr>Vilniaus Kolegijos Sveikatos priežiūros fakultete Erasmus+ programos informacinis seminaras vyks 2018 rugsėjo 14 dieną, 13.00val., 219 aud.</vt:lpstr>
      <vt:lpstr>Atrankos komisijos posėdis</vt:lpstr>
      <vt:lpstr>Patvirtinti trys šalių grupės ir jų stipendijų dydžiai </vt:lpstr>
      <vt:lpstr>PowerPoint Presentation</vt:lpstr>
      <vt:lpstr>Detalesnė informacija</vt:lpstr>
      <vt:lpstr>Ačiū už dėmesį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Viktorija Kielaitė</dc:creator>
  <cp:lastModifiedBy>Viktorija Kielaitė</cp:lastModifiedBy>
  <cp:revision>25</cp:revision>
  <dcterms:created xsi:type="dcterms:W3CDTF">2015-08-27T06:28:42Z</dcterms:created>
  <dcterms:modified xsi:type="dcterms:W3CDTF">2018-09-03T05:44:27Z</dcterms:modified>
</cp:coreProperties>
</file>